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2"/>
  </p:notesMasterIdLst>
  <p:sldIdLst>
    <p:sldId id="256" r:id="rId5"/>
    <p:sldId id="257" r:id="rId6"/>
    <p:sldId id="264" r:id="rId7"/>
    <p:sldId id="258" r:id="rId8"/>
    <p:sldId id="269" r:id="rId9"/>
    <p:sldId id="259" r:id="rId10"/>
    <p:sldId id="262" r:id="rId11"/>
    <p:sldId id="274" r:id="rId12"/>
    <p:sldId id="263" r:id="rId13"/>
    <p:sldId id="291" r:id="rId14"/>
    <p:sldId id="266" r:id="rId15"/>
    <p:sldId id="292" r:id="rId16"/>
    <p:sldId id="260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29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271D4D-51B7-D649-9E19-1F79CDE46963}" v="93" dt="2024-11-04T00:39:54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55A5F-0109-4866-B84A-99771CDDAED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D7BD9509-AEFC-420C-BAE9-0D52E82CA36C}">
      <dgm:prSet/>
      <dgm:spPr/>
      <dgm:t>
        <a:bodyPr/>
        <a:lstStyle/>
        <a:p>
          <a:pPr>
            <a:defRPr cap="all"/>
          </a:pPr>
          <a:r>
            <a:rPr lang="en-GB" dirty="0"/>
            <a:t>What operating systems do you know about and use?</a:t>
          </a:r>
          <a:endParaRPr lang="en-US" dirty="0"/>
        </a:p>
      </dgm:t>
    </dgm:pt>
    <dgm:pt modelId="{D77DCE1D-96B1-4D3C-8DC5-0E4F79CAB2CE}" type="parTrans" cxnId="{22DBC7FC-CB84-470F-AA37-E5DBAA298DDF}">
      <dgm:prSet/>
      <dgm:spPr/>
      <dgm:t>
        <a:bodyPr/>
        <a:lstStyle/>
        <a:p>
          <a:endParaRPr lang="en-US"/>
        </a:p>
      </dgm:t>
    </dgm:pt>
    <dgm:pt modelId="{A9217059-67A2-4A11-B1FA-16ECFF78FD5F}" type="sibTrans" cxnId="{22DBC7FC-CB84-470F-AA37-E5DBAA298DDF}">
      <dgm:prSet/>
      <dgm:spPr/>
      <dgm:t>
        <a:bodyPr/>
        <a:lstStyle/>
        <a:p>
          <a:endParaRPr lang="en-US"/>
        </a:p>
      </dgm:t>
    </dgm:pt>
    <dgm:pt modelId="{D21D5A68-7322-479A-B7FE-EB638D6945CA}" type="pres">
      <dgm:prSet presAssocID="{B3F55A5F-0109-4866-B84A-99771CDDAEDC}" presName="root" presStyleCnt="0">
        <dgm:presLayoutVars>
          <dgm:dir/>
          <dgm:resizeHandles val="exact"/>
        </dgm:presLayoutVars>
      </dgm:prSet>
      <dgm:spPr/>
    </dgm:pt>
    <dgm:pt modelId="{935AB4B0-CE96-4213-B917-13E56BEC9904}" type="pres">
      <dgm:prSet presAssocID="{D7BD9509-AEFC-420C-BAE9-0D52E82CA36C}" presName="compNode" presStyleCnt="0"/>
      <dgm:spPr/>
    </dgm:pt>
    <dgm:pt modelId="{038BD728-CEBE-47F5-87A4-067E2B69C827}" type="pres">
      <dgm:prSet presAssocID="{D7BD9509-AEFC-420C-BAE9-0D52E82CA36C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07FF7021-7C27-46FD-BE31-0FF12B000C46}" type="pres">
      <dgm:prSet presAssocID="{D7BD9509-AEFC-420C-BAE9-0D52E82CA36C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E68B5A6-4AD2-4D15-994B-12C73FE36136}" type="pres">
      <dgm:prSet presAssocID="{D7BD9509-AEFC-420C-BAE9-0D52E82CA36C}" presName="spaceRect" presStyleCnt="0"/>
      <dgm:spPr/>
    </dgm:pt>
    <dgm:pt modelId="{AB1FBC1E-5F59-45EC-8574-FF77C497D841}" type="pres">
      <dgm:prSet presAssocID="{D7BD9509-AEFC-420C-BAE9-0D52E82CA36C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E43B221E-D80C-4FA6-9256-6D26CB65CBA9}" type="presOf" srcId="{B3F55A5F-0109-4866-B84A-99771CDDAEDC}" destId="{D21D5A68-7322-479A-B7FE-EB638D6945CA}" srcOrd="0" destOrd="0" presId="urn:microsoft.com/office/officeart/2018/5/layout/IconLeafLabelList"/>
    <dgm:cxn modelId="{FA3E8F97-97C5-40A1-A625-5EF8FAD3AEF8}" type="presOf" srcId="{D7BD9509-AEFC-420C-BAE9-0D52E82CA36C}" destId="{AB1FBC1E-5F59-45EC-8574-FF77C497D841}" srcOrd="0" destOrd="0" presId="urn:microsoft.com/office/officeart/2018/5/layout/IconLeafLabelList"/>
    <dgm:cxn modelId="{22DBC7FC-CB84-470F-AA37-E5DBAA298DDF}" srcId="{B3F55A5F-0109-4866-B84A-99771CDDAEDC}" destId="{D7BD9509-AEFC-420C-BAE9-0D52E82CA36C}" srcOrd="0" destOrd="0" parTransId="{D77DCE1D-96B1-4D3C-8DC5-0E4F79CAB2CE}" sibTransId="{A9217059-67A2-4A11-B1FA-16ECFF78FD5F}"/>
    <dgm:cxn modelId="{B4E6735F-59A7-4004-A5F3-0CDE00B4ACF7}" type="presParOf" srcId="{D21D5A68-7322-479A-B7FE-EB638D6945CA}" destId="{935AB4B0-CE96-4213-B917-13E56BEC9904}" srcOrd="0" destOrd="0" presId="urn:microsoft.com/office/officeart/2018/5/layout/IconLeafLabelList"/>
    <dgm:cxn modelId="{EF8595F5-EECE-461A-A310-7E42CFED2364}" type="presParOf" srcId="{935AB4B0-CE96-4213-B917-13E56BEC9904}" destId="{038BD728-CEBE-47F5-87A4-067E2B69C827}" srcOrd="0" destOrd="0" presId="urn:microsoft.com/office/officeart/2018/5/layout/IconLeafLabelList"/>
    <dgm:cxn modelId="{616D4700-E11F-4F83-A07A-4E780BD7EB1E}" type="presParOf" srcId="{935AB4B0-CE96-4213-B917-13E56BEC9904}" destId="{07FF7021-7C27-46FD-BE31-0FF12B000C46}" srcOrd="1" destOrd="0" presId="urn:microsoft.com/office/officeart/2018/5/layout/IconLeafLabelList"/>
    <dgm:cxn modelId="{E3F26C40-E32B-4E1F-8648-F5D4D93664D0}" type="presParOf" srcId="{935AB4B0-CE96-4213-B917-13E56BEC9904}" destId="{4E68B5A6-4AD2-4D15-994B-12C73FE36136}" srcOrd="2" destOrd="0" presId="urn:microsoft.com/office/officeart/2018/5/layout/IconLeafLabelList"/>
    <dgm:cxn modelId="{45E5B71D-9A28-43FD-AC9B-9C6E3AE1FA9D}" type="presParOf" srcId="{935AB4B0-CE96-4213-B917-13E56BEC9904}" destId="{AB1FBC1E-5F59-45EC-8574-FF77C497D8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E4188D-8243-44AA-B424-4A7F724D3C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D55E0B-7B51-4053-8BAF-E160DFC5F806}">
      <dgm:prSet/>
      <dgm:spPr/>
      <dgm:t>
        <a:bodyPr/>
        <a:lstStyle/>
        <a:p>
          <a:r>
            <a:rPr lang="en-GB" dirty="0"/>
            <a:t>An operating system is a fundamental software layer that manages the hardware and software resources of a computer.</a:t>
          </a:r>
          <a:endParaRPr lang="en-US" dirty="0"/>
        </a:p>
      </dgm:t>
    </dgm:pt>
    <dgm:pt modelId="{AC6A292C-9708-49B9-9354-9C697EBC6816}" type="parTrans" cxnId="{BA272A2E-83BF-49E1-876B-536AB606C204}">
      <dgm:prSet/>
      <dgm:spPr/>
      <dgm:t>
        <a:bodyPr/>
        <a:lstStyle/>
        <a:p>
          <a:endParaRPr lang="en-US"/>
        </a:p>
      </dgm:t>
    </dgm:pt>
    <dgm:pt modelId="{FDE282AC-8146-4435-86FD-79860754929C}" type="sibTrans" cxnId="{BA272A2E-83BF-49E1-876B-536AB606C204}">
      <dgm:prSet/>
      <dgm:spPr/>
      <dgm:t>
        <a:bodyPr/>
        <a:lstStyle/>
        <a:p>
          <a:endParaRPr lang="en-US"/>
        </a:p>
      </dgm:t>
    </dgm:pt>
    <dgm:pt modelId="{620847ED-F214-4084-9B50-46430F055A0D}">
      <dgm:prSet/>
      <dgm:spPr/>
      <dgm:t>
        <a:bodyPr/>
        <a:lstStyle/>
        <a:p>
          <a:r>
            <a:rPr lang="en-GB"/>
            <a:t>Allows the user to interact with the machine and runs applications. </a:t>
          </a:r>
          <a:endParaRPr lang="en-US"/>
        </a:p>
      </dgm:t>
    </dgm:pt>
    <dgm:pt modelId="{8E2A03EA-C983-4C4B-9584-5A8FE33C2CEE}" type="parTrans" cxnId="{E2524E53-B8FE-4C63-A92E-A5EFDF7949FC}">
      <dgm:prSet/>
      <dgm:spPr/>
      <dgm:t>
        <a:bodyPr/>
        <a:lstStyle/>
        <a:p>
          <a:endParaRPr lang="en-US"/>
        </a:p>
      </dgm:t>
    </dgm:pt>
    <dgm:pt modelId="{E3B1BD63-D0B1-4ABD-9C93-D614FCAB7E18}" type="sibTrans" cxnId="{E2524E53-B8FE-4C63-A92E-A5EFDF7949FC}">
      <dgm:prSet/>
      <dgm:spPr/>
      <dgm:t>
        <a:bodyPr/>
        <a:lstStyle/>
        <a:p>
          <a:endParaRPr lang="en-US"/>
        </a:p>
      </dgm:t>
    </dgm:pt>
    <dgm:pt modelId="{D33BEDA4-FDA8-4CEB-B482-4917EF6EC1EE}" type="pres">
      <dgm:prSet presAssocID="{45E4188D-8243-44AA-B424-4A7F724D3C46}" presName="root" presStyleCnt="0">
        <dgm:presLayoutVars>
          <dgm:dir/>
          <dgm:resizeHandles val="exact"/>
        </dgm:presLayoutVars>
      </dgm:prSet>
      <dgm:spPr/>
    </dgm:pt>
    <dgm:pt modelId="{B8B31EA8-108E-4890-808E-AF82DEAFE83B}" type="pres">
      <dgm:prSet presAssocID="{52D55E0B-7B51-4053-8BAF-E160DFC5F806}" presName="compNode" presStyleCnt="0"/>
      <dgm:spPr/>
    </dgm:pt>
    <dgm:pt modelId="{8568B59F-5FF1-4279-B450-E8F2E6AA9854}" type="pres">
      <dgm:prSet presAssocID="{52D55E0B-7B51-4053-8BAF-E160DFC5F806}" presName="bgRect" presStyleLbl="bgShp" presStyleIdx="0" presStyleCnt="2"/>
      <dgm:spPr/>
    </dgm:pt>
    <dgm:pt modelId="{D3FFEB85-0353-4D2B-AEF1-C074DEB8BD0D}" type="pres">
      <dgm:prSet presAssocID="{52D55E0B-7B51-4053-8BAF-E160DFC5F8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9B0B5D-4A9E-420E-BB67-D682470142DD}" type="pres">
      <dgm:prSet presAssocID="{52D55E0B-7B51-4053-8BAF-E160DFC5F806}" presName="spaceRect" presStyleCnt="0"/>
      <dgm:spPr/>
    </dgm:pt>
    <dgm:pt modelId="{C9F715D6-579A-488B-BD83-D3B7B650717D}" type="pres">
      <dgm:prSet presAssocID="{52D55E0B-7B51-4053-8BAF-E160DFC5F806}" presName="parTx" presStyleLbl="revTx" presStyleIdx="0" presStyleCnt="2">
        <dgm:presLayoutVars>
          <dgm:chMax val="0"/>
          <dgm:chPref val="0"/>
        </dgm:presLayoutVars>
      </dgm:prSet>
      <dgm:spPr/>
    </dgm:pt>
    <dgm:pt modelId="{2A8BA5BA-1302-4EC3-9CF6-EC992186D420}" type="pres">
      <dgm:prSet presAssocID="{FDE282AC-8146-4435-86FD-79860754929C}" presName="sibTrans" presStyleCnt="0"/>
      <dgm:spPr/>
    </dgm:pt>
    <dgm:pt modelId="{912C2FDA-706B-4167-9CDF-C878B95C344E}" type="pres">
      <dgm:prSet presAssocID="{620847ED-F214-4084-9B50-46430F055A0D}" presName="compNode" presStyleCnt="0"/>
      <dgm:spPr/>
    </dgm:pt>
    <dgm:pt modelId="{1E0CCFD4-1F11-4B18-9780-23A1E7E0B07F}" type="pres">
      <dgm:prSet presAssocID="{620847ED-F214-4084-9B50-46430F055A0D}" presName="bgRect" presStyleLbl="bgShp" presStyleIdx="1" presStyleCnt="2"/>
      <dgm:spPr/>
    </dgm:pt>
    <dgm:pt modelId="{57BA5F4B-0A36-4EF8-B54F-051F7272DD4E}" type="pres">
      <dgm:prSet presAssocID="{620847ED-F214-4084-9B50-46430F055A0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27F3E57-5D07-400F-A05D-7DBBD8FD49B3}" type="pres">
      <dgm:prSet presAssocID="{620847ED-F214-4084-9B50-46430F055A0D}" presName="spaceRect" presStyleCnt="0"/>
      <dgm:spPr/>
    </dgm:pt>
    <dgm:pt modelId="{76DE3830-39B4-4F6A-AE92-6CED67F0D7FF}" type="pres">
      <dgm:prSet presAssocID="{620847ED-F214-4084-9B50-46430F055A0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A272A2E-83BF-49E1-876B-536AB606C204}" srcId="{45E4188D-8243-44AA-B424-4A7F724D3C46}" destId="{52D55E0B-7B51-4053-8BAF-E160DFC5F806}" srcOrd="0" destOrd="0" parTransId="{AC6A292C-9708-49B9-9354-9C697EBC6816}" sibTransId="{FDE282AC-8146-4435-86FD-79860754929C}"/>
    <dgm:cxn modelId="{7059EC3B-8DD9-409C-B04B-8A639165E3E3}" type="presOf" srcId="{620847ED-F214-4084-9B50-46430F055A0D}" destId="{76DE3830-39B4-4F6A-AE92-6CED67F0D7FF}" srcOrd="0" destOrd="0" presId="urn:microsoft.com/office/officeart/2018/2/layout/IconVerticalSolidList"/>
    <dgm:cxn modelId="{E2524E53-B8FE-4C63-A92E-A5EFDF7949FC}" srcId="{45E4188D-8243-44AA-B424-4A7F724D3C46}" destId="{620847ED-F214-4084-9B50-46430F055A0D}" srcOrd="1" destOrd="0" parTransId="{8E2A03EA-C983-4C4B-9584-5A8FE33C2CEE}" sibTransId="{E3B1BD63-D0B1-4ABD-9C93-D614FCAB7E18}"/>
    <dgm:cxn modelId="{3A8BEC73-0415-47FD-AC52-E94A4AEF45E6}" type="presOf" srcId="{52D55E0B-7B51-4053-8BAF-E160DFC5F806}" destId="{C9F715D6-579A-488B-BD83-D3B7B650717D}" srcOrd="0" destOrd="0" presId="urn:microsoft.com/office/officeart/2018/2/layout/IconVerticalSolidList"/>
    <dgm:cxn modelId="{F13A4E7F-9A7B-4270-8C86-2CD723045526}" type="presOf" srcId="{45E4188D-8243-44AA-B424-4A7F724D3C46}" destId="{D33BEDA4-FDA8-4CEB-B482-4917EF6EC1EE}" srcOrd="0" destOrd="0" presId="urn:microsoft.com/office/officeart/2018/2/layout/IconVerticalSolidList"/>
    <dgm:cxn modelId="{92B39110-066C-4B9C-BBCF-C4DFBFFEDBEB}" type="presParOf" srcId="{D33BEDA4-FDA8-4CEB-B482-4917EF6EC1EE}" destId="{B8B31EA8-108E-4890-808E-AF82DEAFE83B}" srcOrd="0" destOrd="0" presId="urn:microsoft.com/office/officeart/2018/2/layout/IconVerticalSolidList"/>
    <dgm:cxn modelId="{6A948209-10B8-4B03-BE8D-C628A0EA2E73}" type="presParOf" srcId="{B8B31EA8-108E-4890-808E-AF82DEAFE83B}" destId="{8568B59F-5FF1-4279-B450-E8F2E6AA9854}" srcOrd="0" destOrd="0" presId="urn:microsoft.com/office/officeart/2018/2/layout/IconVerticalSolidList"/>
    <dgm:cxn modelId="{8F33D6A6-FA38-471F-A511-DC44919525E5}" type="presParOf" srcId="{B8B31EA8-108E-4890-808E-AF82DEAFE83B}" destId="{D3FFEB85-0353-4D2B-AEF1-C074DEB8BD0D}" srcOrd="1" destOrd="0" presId="urn:microsoft.com/office/officeart/2018/2/layout/IconVerticalSolidList"/>
    <dgm:cxn modelId="{44033641-B4DC-48D2-BFAD-B9CB5B4BFFF9}" type="presParOf" srcId="{B8B31EA8-108E-4890-808E-AF82DEAFE83B}" destId="{9F9B0B5D-4A9E-420E-BB67-D682470142DD}" srcOrd="2" destOrd="0" presId="urn:microsoft.com/office/officeart/2018/2/layout/IconVerticalSolidList"/>
    <dgm:cxn modelId="{6CE08750-24FE-4D73-ABA9-FAF35E0E74B2}" type="presParOf" srcId="{B8B31EA8-108E-4890-808E-AF82DEAFE83B}" destId="{C9F715D6-579A-488B-BD83-D3B7B650717D}" srcOrd="3" destOrd="0" presId="urn:microsoft.com/office/officeart/2018/2/layout/IconVerticalSolidList"/>
    <dgm:cxn modelId="{56A391FC-AE50-41FB-9FD6-DC33E542E988}" type="presParOf" srcId="{D33BEDA4-FDA8-4CEB-B482-4917EF6EC1EE}" destId="{2A8BA5BA-1302-4EC3-9CF6-EC992186D420}" srcOrd="1" destOrd="0" presId="urn:microsoft.com/office/officeart/2018/2/layout/IconVerticalSolidList"/>
    <dgm:cxn modelId="{BABFA9C3-92FE-4B1D-BC6F-6E19BC9B787A}" type="presParOf" srcId="{D33BEDA4-FDA8-4CEB-B482-4917EF6EC1EE}" destId="{912C2FDA-706B-4167-9CDF-C878B95C344E}" srcOrd="2" destOrd="0" presId="urn:microsoft.com/office/officeart/2018/2/layout/IconVerticalSolidList"/>
    <dgm:cxn modelId="{E3B0167B-75EE-44CB-9855-CA33CE6BFDCF}" type="presParOf" srcId="{912C2FDA-706B-4167-9CDF-C878B95C344E}" destId="{1E0CCFD4-1F11-4B18-9780-23A1E7E0B07F}" srcOrd="0" destOrd="0" presId="urn:microsoft.com/office/officeart/2018/2/layout/IconVerticalSolidList"/>
    <dgm:cxn modelId="{3AA13553-3571-48B4-9DFC-AC54FF6C9042}" type="presParOf" srcId="{912C2FDA-706B-4167-9CDF-C878B95C344E}" destId="{57BA5F4B-0A36-4EF8-B54F-051F7272DD4E}" srcOrd="1" destOrd="0" presId="urn:microsoft.com/office/officeart/2018/2/layout/IconVerticalSolidList"/>
    <dgm:cxn modelId="{3AAAD8D9-0AD2-48BC-8256-6A152080F157}" type="presParOf" srcId="{912C2FDA-706B-4167-9CDF-C878B95C344E}" destId="{427F3E57-5D07-400F-A05D-7DBBD8FD49B3}" srcOrd="2" destOrd="0" presId="urn:microsoft.com/office/officeart/2018/2/layout/IconVerticalSolidList"/>
    <dgm:cxn modelId="{1CD65D3D-224D-426B-81AC-BFF80C26BDD9}" type="presParOf" srcId="{912C2FDA-706B-4167-9CDF-C878B95C344E}" destId="{76DE3830-39B4-4F6A-AE92-6CED67F0D7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9AD1E3-186C-46BD-995D-2804ACD277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0A4C50-94D8-434E-ABE2-2ED5B1107E7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Install VirtualBox</a:t>
          </a:r>
          <a:endParaRPr lang="en-US"/>
        </a:p>
      </dgm:t>
    </dgm:pt>
    <dgm:pt modelId="{92F192A1-4E51-4DDD-BA79-1B45DD2DE29A}" type="parTrans" cxnId="{79A4488C-0CD3-4BB8-BACC-230D5F41D829}">
      <dgm:prSet/>
      <dgm:spPr/>
      <dgm:t>
        <a:bodyPr/>
        <a:lstStyle/>
        <a:p>
          <a:endParaRPr lang="en-US"/>
        </a:p>
      </dgm:t>
    </dgm:pt>
    <dgm:pt modelId="{AD426248-803B-465C-83DD-329A64E2D252}" type="sibTrans" cxnId="{79A4488C-0CD3-4BB8-BACC-230D5F41D829}">
      <dgm:prSet/>
      <dgm:spPr/>
      <dgm:t>
        <a:bodyPr/>
        <a:lstStyle/>
        <a:p>
          <a:endParaRPr lang="en-US"/>
        </a:p>
      </dgm:t>
    </dgm:pt>
    <dgm:pt modelId="{9045B64B-9224-4262-87FE-71A08FB4082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Download a Windows ISO (image)</a:t>
          </a:r>
          <a:endParaRPr lang="en-US"/>
        </a:p>
      </dgm:t>
    </dgm:pt>
    <dgm:pt modelId="{A6C95CD2-28D5-459E-B704-C9DA290DA0C6}" type="parTrans" cxnId="{46CAFF66-D686-4523-AC42-02DB7C2E0977}">
      <dgm:prSet/>
      <dgm:spPr/>
      <dgm:t>
        <a:bodyPr/>
        <a:lstStyle/>
        <a:p>
          <a:endParaRPr lang="en-US"/>
        </a:p>
      </dgm:t>
    </dgm:pt>
    <dgm:pt modelId="{D02DE489-490F-4A3B-B8A5-CFBBE11EE4B9}" type="sibTrans" cxnId="{46CAFF66-D686-4523-AC42-02DB7C2E0977}">
      <dgm:prSet/>
      <dgm:spPr/>
      <dgm:t>
        <a:bodyPr/>
        <a:lstStyle/>
        <a:p>
          <a:endParaRPr lang="en-US"/>
        </a:p>
      </dgm:t>
    </dgm:pt>
    <dgm:pt modelId="{DCC4366C-1E09-4866-9B06-1CBCC070D95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Create a virtual machine in VirtualBox and install Windows</a:t>
          </a:r>
          <a:endParaRPr lang="en-US"/>
        </a:p>
      </dgm:t>
    </dgm:pt>
    <dgm:pt modelId="{81E42AF8-FE09-4821-B40A-960394ED24DD}" type="parTrans" cxnId="{71F74B82-17B2-48B8-8365-130841743327}">
      <dgm:prSet/>
      <dgm:spPr/>
      <dgm:t>
        <a:bodyPr/>
        <a:lstStyle/>
        <a:p>
          <a:endParaRPr lang="en-US"/>
        </a:p>
      </dgm:t>
    </dgm:pt>
    <dgm:pt modelId="{50B421F8-0F10-4A66-B527-A5BE47C33764}" type="sibTrans" cxnId="{71F74B82-17B2-48B8-8365-130841743327}">
      <dgm:prSet/>
      <dgm:spPr/>
      <dgm:t>
        <a:bodyPr/>
        <a:lstStyle/>
        <a:p>
          <a:endParaRPr lang="en-US"/>
        </a:p>
      </dgm:t>
    </dgm:pt>
    <dgm:pt modelId="{231EB971-BA96-41AB-84EE-52D8274E0AC7}" type="pres">
      <dgm:prSet presAssocID="{639AD1E3-186C-46BD-995D-2804ACD27782}" presName="root" presStyleCnt="0">
        <dgm:presLayoutVars>
          <dgm:dir/>
          <dgm:resizeHandles val="exact"/>
        </dgm:presLayoutVars>
      </dgm:prSet>
      <dgm:spPr/>
    </dgm:pt>
    <dgm:pt modelId="{07A9A8FC-CDF6-4892-B0B9-D42F1AD6D677}" type="pres">
      <dgm:prSet presAssocID="{D60A4C50-94D8-434E-ABE2-2ED5B1107E73}" presName="compNode" presStyleCnt="0"/>
      <dgm:spPr/>
    </dgm:pt>
    <dgm:pt modelId="{E6A90418-507F-4FEE-A689-327CDFC297EE}" type="pres">
      <dgm:prSet presAssocID="{D60A4C50-94D8-434E-ABE2-2ED5B1107E73}" presName="bgRect" presStyleLbl="bgShp" presStyleIdx="0" presStyleCnt="3"/>
      <dgm:spPr/>
    </dgm:pt>
    <dgm:pt modelId="{69A30AF7-4FFE-4A19-A337-220141BC7778}" type="pres">
      <dgm:prSet presAssocID="{D60A4C50-94D8-434E-ABE2-2ED5B1107E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13A25D7-053E-4E41-9772-355B3C2EE17E}" type="pres">
      <dgm:prSet presAssocID="{D60A4C50-94D8-434E-ABE2-2ED5B1107E73}" presName="spaceRect" presStyleCnt="0"/>
      <dgm:spPr/>
    </dgm:pt>
    <dgm:pt modelId="{5D087E6A-D51A-4F1A-B955-9B7A37ADC9AA}" type="pres">
      <dgm:prSet presAssocID="{D60A4C50-94D8-434E-ABE2-2ED5B1107E73}" presName="parTx" presStyleLbl="revTx" presStyleIdx="0" presStyleCnt="3">
        <dgm:presLayoutVars>
          <dgm:chMax val="0"/>
          <dgm:chPref val="0"/>
        </dgm:presLayoutVars>
      </dgm:prSet>
      <dgm:spPr/>
    </dgm:pt>
    <dgm:pt modelId="{B3B5FA7E-F580-4C09-84BB-CC2902B19E82}" type="pres">
      <dgm:prSet presAssocID="{AD426248-803B-465C-83DD-329A64E2D252}" presName="sibTrans" presStyleCnt="0"/>
      <dgm:spPr/>
    </dgm:pt>
    <dgm:pt modelId="{E79C71F6-AD91-4469-A1D4-501CFB3838B5}" type="pres">
      <dgm:prSet presAssocID="{9045B64B-9224-4262-87FE-71A08FB4082E}" presName="compNode" presStyleCnt="0"/>
      <dgm:spPr/>
    </dgm:pt>
    <dgm:pt modelId="{70246329-A3F1-49CF-8D51-E351E68B4C0C}" type="pres">
      <dgm:prSet presAssocID="{9045B64B-9224-4262-87FE-71A08FB4082E}" presName="bgRect" presStyleLbl="bgShp" presStyleIdx="1" presStyleCnt="3"/>
      <dgm:spPr/>
    </dgm:pt>
    <dgm:pt modelId="{2F3F6A1D-02F8-42F4-86B4-46B6AC74F1A6}" type="pres">
      <dgm:prSet presAssocID="{9045B64B-9224-4262-87FE-71A08FB408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BF8CE75B-0601-4431-9FC7-0412CA7AC91C}" type="pres">
      <dgm:prSet presAssocID="{9045B64B-9224-4262-87FE-71A08FB4082E}" presName="spaceRect" presStyleCnt="0"/>
      <dgm:spPr/>
    </dgm:pt>
    <dgm:pt modelId="{1F88F284-960C-4149-B2A4-43E804F65F5F}" type="pres">
      <dgm:prSet presAssocID="{9045B64B-9224-4262-87FE-71A08FB4082E}" presName="parTx" presStyleLbl="revTx" presStyleIdx="1" presStyleCnt="3">
        <dgm:presLayoutVars>
          <dgm:chMax val="0"/>
          <dgm:chPref val="0"/>
        </dgm:presLayoutVars>
      </dgm:prSet>
      <dgm:spPr/>
    </dgm:pt>
    <dgm:pt modelId="{6FE6CAEF-D480-437E-8CE8-4B411BB2499C}" type="pres">
      <dgm:prSet presAssocID="{D02DE489-490F-4A3B-B8A5-CFBBE11EE4B9}" presName="sibTrans" presStyleCnt="0"/>
      <dgm:spPr/>
    </dgm:pt>
    <dgm:pt modelId="{63BC30A8-30FE-4C59-9B7D-80D166315533}" type="pres">
      <dgm:prSet presAssocID="{DCC4366C-1E09-4866-9B06-1CBCC070D957}" presName="compNode" presStyleCnt="0"/>
      <dgm:spPr/>
    </dgm:pt>
    <dgm:pt modelId="{EB564F87-05C0-48F8-B051-38019CE3C946}" type="pres">
      <dgm:prSet presAssocID="{DCC4366C-1E09-4866-9B06-1CBCC070D957}" presName="bgRect" presStyleLbl="bgShp" presStyleIdx="2" presStyleCnt="3"/>
      <dgm:spPr/>
    </dgm:pt>
    <dgm:pt modelId="{A25F21E5-B5AC-408C-ADA3-620D667156C7}" type="pres">
      <dgm:prSet presAssocID="{DCC4366C-1E09-4866-9B06-1CBCC070D9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FA2F185-AE83-4550-A945-9818853B80A9}" type="pres">
      <dgm:prSet presAssocID="{DCC4366C-1E09-4866-9B06-1CBCC070D957}" presName="spaceRect" presStyleCnt="0"/>
      <dgm:spPr/>
    </dgm:pt>
    <dgm:pt modelId="{BC83FC1C-3FB9-42C4-AE14-575B83203FEE}" type="pres">
      <dgm:prSet presAssocID="{DCC4366C-1E09-4866-9B06-1CBCC070D95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F801D1D-E257-487D-8FE2-0D1E7AF60BA5}" type="presOf" srcId="{D60A4C50-94D8-434E-ABE2-2ED5B1107E73}" destId="{5D087E6A-D51A-4F1A-B955-9B7A37ADC9AA}" srcOrd="0" destOrd="0" presId="urn:microsoft.com/office/officeart/2018/2/layout/IconVerticalSolidList"/>
    <dgm:cxn modelId="{8766D11E-775D-48AC-B8D7-7B308FE2E5AB}" type="presOf" srcId="{9045B64B-9224-4262-87FE-71A08FB4082E}" destId="{1F88F284-960C-4149-B2A4-43E804F65F5F}" srcOrd="0" destOrd="0" presId="urn:microsoft.com/office/officeart/2018/2/layout/IconVerticalSolidList"/>
    <dgm:cxn modelId="{4529453B-51FF-4081-998D-A7189DCEC113}" type="presOf" srcId="{639AD1E3-186C-46BD-995D-2804ACD27782}" destId="{231EB971-BA96-41AB-84EE-52D8274E0AC7}" srcOrd="0" destOrd="0" presId="urn:microsoft.com/office/officeart/2018/2/layout/IconVerticalSolidList"/>
    <dgm:cxn modelId="{46CAFF66-D686-4523-AC42-02DB7C2E0977}" srcId="{639AD1E3-186C-46BD-995D-2804ACD27782}" destId="{9045B64B-9224-4262-87FE-71A08FB4082E}" srcOrd="1" destOrd="0" parTransId="{A6C95CD2-28D5-459E-B704-C9DA290DA0C6}" sibTransId="{D02DE489-490F-4A3B-B8A5-CFBBE11EE4B9}"/>
    <dgm:cxn modelId="{8B33EB5A-D8A1-4870-9E1B-51278A8CB960}" type="presOf" srcId="{DCC4366C-1E09-4866-9B06-1CBCC070D957}" destId="{BC83FC1C-3FB9-42C4-AE14-575B83203FEE}" srcOrd="0" destOrd="0" presId="urn:microsoft.com/office/officeart/2018/2/layout/IconVerticalSolidList"/>
    <dgm:cxn modelId="{71F74B82-17B2-48B8-8365-130841743327}" srcId="{639AD1E3-186C-46BD-995D-2804ACD27782}" destId="{DCC4366C-1E09-4866-9B06-1CBCC070D957}" srcOrd="2" destOrd="0" parTransId="{81E42AF8-FE09-4821-B40A-960394ED24DD}" sibTransId="{50B421F8-0F10-4A66-B527-A5BE47C33764}"/>
    <dgm:cxn modelId="{79A4488C-0CD3-4BB8-BACC-230D5F41D829}" srcId="{639AD1E3-186C-46BD-995D-2804ACD27782}" destId="{D60A4C50-94D8-434E-ABE2-2ED5B1107E73}" srcOrd="0" destOrd="0" parTransId="{92F192A1-4E51-4DDD-BA79-1B45DD2DE29A}" sibTransId="{AD426248-803B-465C-83DD-329A64E2D252}"/>
    <dgm:cxn modelId="{14E93457-D3FF-409B-B73B-E0574F28DBC7}" type="presParOf" srcId="{231EB971-BA96-41AB-84EE-52D8274E0AC7}" destId="{07A9A8FC-CDF6-4892-B0B9-D42F1AD6D677}" srcOrd="0" destOrd="0" presId="urn:microsoft.com/office/officeart/2018/2/layout/IconVerticalSolidList"/>
    <dgm:cxn modelId="{5F313C35-0D04-463F-B457-E1182CA9AD14}" type="presParOf" srcId="{07A9A8FC-CDF6-4892-B0B9-D42F1AD6D677}" destId="{E6A90418-507F-4FEE-A689-327CDFC297EE}" srcOrd="0" destOrd="0" presId="urn:microsoft.com/office/officeart/2018/2/layout/IconVerticalSolidList"/>
    <dgm:cxn modelId="{E0CE76B9-1ECE-45A4-BE57-39A21667CF60}" type="presParOf" srcId="{07A9A8FC-CDF6-4892-B0B9-D42F1AD6D677}" destId="{69A30AF7-4FFE-4A19-A337-220141BC7778}" srcOrd="1" destOrd="0" presId="urn:microsoft.com/office/officeart/2018/2/layout/IconVerticalSolidList"/>
    <dgm:cxn modelId="{EC6E9790-B6A5-4C1D-84A6-060AA0EAEE72}" type="presParOf" srcId="{07A9A8FC-CDF6-4892-B0B9-D42F1AD6D677}" destId="{A13A25D7-053E-4E41-9772-355B3C2EE17E}" srcOrd="2" destOrd="0" presId="urn:microsoft.com/office/officeart/2018/2/layout/IconVerticalSolidList"/>
    <dgm:cxn modelId="{7D454AB7-FCEC-4EF5-84E0-46CABB795EA4}" type="presParOf" srcId="{07A9A8FC-CDF6-4892-B0B9-D42F1AD6D677}" destId="{5D087E6A-D51A-4F1A-B955-9B7A37ADC9AA}" srcOrd="3" destOrd="0" presId="urn:microsoft.com/office/officeart/2018/2/layout/IconVerticalSolidList"/>
    <dgm:cxn modelId="{75F22C8E-AB61-40A3-B1C6-B5F0FB9E72E6}" type="presParOf" srcId="{231EB971-BA96-41AB-84EE-52D8274E0AC7}" destId="{B3B5FA7E-F580-4C09-84BB-CC2902B19E82}" srcOrd="1" destOrd="0" presId="urn:microsoft.com/office/officeart/2018/2/layout/IconVerticalSolidList"/>
    <dgm:cxn modelId="{04779ABB-1AFB-46B7-AF86-8AE98F149F1A}" type="presParOf" srcId="{231EB971-BA96-41AB-84EE-52D8274E0AC7}" destId="{E79C71F6-AD91-4469-A1D4-501CFB3838B5}" srcOrd="2" destOrd="0" presId="urn:microsoft.com/office/officeart/2018/2/layout/IconVerticalSolidList"/>
    <dgm:cxn modelId="{6C7F56A1-02F4-4CF9-AABD-4713F94DDE57}" type="presParOf" srcId="{E79C71F6-AD91-4469-A1D4-501CFB3838B5}" destId="{70246329-A3F1-49CF-8D51-E351E68B4C0C}" srcOrd="0" destOrd="0" presId="urn:microsoft.com/office/officeart/2018/2/layout/IconVerticalSolidList"/>
    <dgm:cxn modelId="{8044743F-41BA-4452-B354-B11A3239A6A6}" type="presParOf" srcId="{E79C71F6-AD91-4469-A1D4-501CFB3838B5}" destId="{2F3F6A1D-02F8-42F4-86B4-46B6AC74F1A6}" srcOrd="1" destOrd="0" presId="urn:microsoft.com/office/officeart/2018/2/layout/IconVerticalSolidList"/>
    <dgm:cxn modelId="{9FCD815B-5313-4C35-ADAD-CD997218BDA1}" type="presParOf" srcId="{E79C71F6-AD91-4469-A1D4-501CFB3838B5}" destId="{BF8CE75B-0601-4431-9FC7-0412CA7AC91C}" srcOrd="2" destOrd="0" presId="urn:microsoft.com/office/officeart/2018/2/layout/IconVerticalSolidList"/>
    <dgm:cxn modelId="{60091EC5-64E5-44C2-97CF-507B28A856D7}" type="presParOf" srcId="{E79C71F6-AD91-4469-A1D4-501CFB3838B5}" destId="{1F88F284-960C-4149-B2A4-43E804F65F5F}" srcOrd="3" destOrd="0" presId="urn:microsoft.com/office/officeart/2018/2/layout/IconVerticalSolidList"/>
    <dgm:cxn modelId="{85F6360B-4FEA-4978-905E-B750C35DED06}" type="presParOf" srcId="{231EB971-BA96-41AB-84EE-52D8274E0AC7}" destId="{6FE6CAEF-D480-437E-8CE8-4B411BB2499C}" srcOrd="3" destOrd="0" presId="urn:microsoft.com/office/officeart/2018/2/layout/IconVerticalSolidList"/>
    <dgm:cxn modelId="{AD36249F-EED5-483B-8741-0D4BBA9FD6DC}" type="presParOf" srcId="{231EB971-BA96-41AB-84EE-52D8274E0AC7}" destId="{63BC30A8-30FE-4C59-9B7D-80D166315533}" srcOrd="4" destOrd="0" presId="urn:microsoft.com/office/officeart/2018/2/layout/IconVerticalSolidList"/>
    <dgm:cxn modelId="{4ADBBCB7-D973-4BC5-AFA2-4DBFF8D0E688}" type="presParOf" srcId="{63BC30A8-30FE-4C59-9B7D-80D166315533}" destId="{EB564F87-05C0-48F8-B051-38019CE3C946}" srcOrd="0" destOrd="0" presId="urn:microsoft.com/office/officeart/2018/2/layout/IconVerticalSolidList"/>
    <dgm:cxn modelId="{5F9DC5DA-074C-4406-8C17-73F16FF08787}" type="presParOf" srcId="{63BC30A8-30FE-4C59-9B7D-80D166315533}" destId="{A25F21E5-B5AC-408C-ADA3-620D667156C7}" srcOrd="1" destOrd="0" presId="urn:microsoft.com/office/officeart/2018/2/layout/IconVerticalSolidList"/>
    <dgm:cxn modelId="{7347987F-6629-42E8-895C-9C35797E156D}" type="presParOf" srcId="{63BC30A8-30FE-4C59-9B7D-80D166315533}" destId="{DFA2F185-AE83-4550-A945-9818853B80A9}" srcOrd="2" destOrd="0" presId="urn:microsoft.com/office/officeart/2018/2/layout/IconVerticalSolidList"/>
    <dgm:cxn modelId="{37A8F7B7-334D-4F45-8AD1-C1B9C6C83A6F}" type="presParOf" srcId="{63BC30A8-30FE-4C59-9B7D-80D166315533}" destId="{BC83FC1C-3FB9-42C4-AE14-575B83203F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BD728-CEBE-47F5-87A4-067E2B69C827}">
      <dsp:nvSpPr>
        <dsp:cNvPr id="0" name=""/>
        <dsp:cNvSpPr/>
      </dsp:nvSpPr>
      <dsp:spPr>
        <a:xfrm>
          <a:off x="3931199" y="21136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F7021-7C27-46FD-BE31-0FF12B000C46}">
      <dsp:nvSpPr>
        <dsp:cNvPr id="0" name=""/>
        <dsp:cNvSpPr/>
      </dsp:nvSpPr>
      <dsp:spPr>
        <a:xfrm>
          <a:off x="4399199" y="67936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FBC1E-5F59-45EC-8574-FF77C497D841}">
      <dsp:nvSpPr>
        <dsp:cNvPr id="0" name=""/>
        <dsp:cNvSpPr/>
      </dsp:nvSpPr>
      <dsp:spPr>
        <a:xfrm>
          <a:off x="3229199" y="309136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kern="1200" dirty="0"/>
            <a:t>What operating systems do you know about and use?</a:t>
          </a:r>
          <a:endParaRPr lang="en-US" sz="2200" kern="1200" dirty="0"/>
        </a:p>
      </dsp:txBody>
      <dsp:txXfrm>
        <a:off x="3229199" y="3091362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8B59F-5FF1-4279-B450-E8F2E6AA9854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FEB85-0353-4D2B-AEF1-C074DEB8BD0D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715D6-579A-488B-BD83-D3B7B650717D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An operating system is a fundamental software layer that manages the hardware and software resources of a computer.</a:t>
          </a:r>
          <a:endParaRPr lang="en-US" sz="2500" kern="1200" dirty="0"/>
        </a:p>
      </dsp:txBody>
      <dsp:txXfrm>
        <a:off x="1509882" y="708097"/>
        <a:ext cx="9005717" cy="1307257"/>
      </dsp:txXfrm>
    </dsp:sp>
    <dsp:sp modelId="{1E0CCFD4-1F11-4B18-9780-23A1E7E0B07F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A5F4B-0A36-4EF8-B54F-051F7272DD4E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E3830-39B4-4F6A-AE92-6CED67F0D7FF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Allows the user to interact with the machine and runs applications. </a:t>
          </a:r>
          <a:endParaRPr lang="en-US" sz="2500" kern="1200"/>
        </a:p>
      </dsp:txBody>
      <dsp:txXfrm>
        <a:off x="1509882" y="2342169"/>
        <a:ext cx="9005717" cy="1307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90418-507F-4FEE-A689-327CDFC297EE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30AF7-4FFE-4A19-A337-220141BC7778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87E6A-D51A-4F1A-B955-9B7A37ADC9AA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Install VirtualBox</a:t>
          </a:r>
          <a:endParaRPr lang="en-US" sz="2500" kern="1200"/>
        </a:p>
      </dsp:txBody>
      <dsp:txXfrm>
        <a:off x="1864015" y="689"/>
        <a:ext cx="4933659" cy="1613866"/>
      </dsp:txXfrm>
    </dsp:sp>
    <dsp:sp modelId="{70246329-A3F1-49CF-8D51-E351E68B4C0C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F6A1D-02F8-42F4-86B4-46B6AC74F1A6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8F284-960C-4149-B2A4-43E804F65F5F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Download a Windows ISO (image)</a:t>
          </a:r>
          <a:endParaRPr lang="en-US" sz="2500" kern="1200"/>
        </a:p>
      </dsp:txBody>
      <dsp:txXfrm>
        <a:off x="1864015" y="2018022"/>
        <a:ext cx="4933659" cy="1613866"/>
      </dsp:txXfrm>
    </dsp:sp>
    <dsp:sp modelId="{EB564F87-05C0-48F8-B051-38019CE3C946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F21E5-B5AC-408C-ADA3-620D667156C7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3FC1C-3FB9-42C4-AE14-575B83203FEE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Create a virtual machine in VirtualBox and install Windows</a:t>
          </a:r>
          <a:endParaRPr lang="en-US" sz="2500" kern="1200"/>
        </a:p>
      </dsp:txBody>
      <dsp:txXfrm>
        <a:off x="1864015" y="4035355"/>
        <a:ext cx="4933659" cy="1613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8EB4D-04BB-D64D-A151-96691F803AF2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1734E-7070-024C-93D5-EC8106A758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62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1734E-7070-024C-93D5-EC8106A7588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2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Tux, Ubuntu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1734E-7070-024C-93D5-EC8106A7588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29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youtu.be</a:t>
            </a:r>
            <a:r>
              <a:rPr lang="en-GB" dirty="0"/>
              <a:t>/26QPDBe-NB8?si=kRsPzXj0uVVBSTS2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1734E-7070-024C-93D5-EC8106A7588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0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1734E-7070-024C-93D5-EC8106A7588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113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run on traffic light systems. I must respond instantly.”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Answer: Real-time OS – because timing is critical.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 serve web pages to thousands of users across the world.”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Answer: Server OS – designed to manage network resources.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 power a smartwatch that tracks your heart rate.”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Answer: Embedded OS – designed for a specific device with limited features.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 let you write essays, browse the internet, and play games.”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Answer: Desktop OS – general purpose and user-friendly.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 control the software on your smartphone and manage apps.”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Answer: Mobile OS –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optimised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touchscreens and app usage.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1734E-7070-024C-93D5-EC8106A7588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5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1734E-7070-024C-93D5-EC8106A7588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2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NTFS</a:t>
            </a:r>
            <a:r>
              <a:rPr lang="en-GB" dirty="0"/>
              <a:t> – </a:t>
            </a:r>
            <a:r>
              <a:rPr lang="en-GB" i="1" dirty="0"/>
              <a:t>New Technology File System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Used by </a:t>
            </a:r>
            <a:r>
              <a:rPr lang="en-GB" b="1" dirty="0"/>
              <a:t>Windows</a:t>
            </a:r>
            <a:r>
              <a:rPr lang="en-GB" dirty="0"/>
              <a:t> operating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large files, file permissions, encryption, and journaling</a:t>
            </a:r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b="1" dirty="0"/>
              <a:t>ext4</a:t>
            </a:r>
            <a:r>
              <a:rPr lang="en-GB" dirty="0"/>
              <a:t> – </a:t>
            </a:r>
            <a:r>
              <a:rPr lang="en-GB" i="1" dirty="0"/>
              <a:t>Fourth Extended File System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Commonly used in </a:t>
            </a:r>
            <a:r>
              <a:rPr lang="en-GB" b="1" dirty="0"/>
              <a:t>Linux</a:t>
            </a:r>
            <a:r>
              <a:rPr lang="en-GB" dirty="0"/>
              <a:t> distributions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Reliable, fast, and supports large volumes and files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None/>
            </a:pPr>
            <a:r>
              <a:rPr lang="en-GB" b="1" dirty="0"/>
              <a:t>APFS</a:t>
            </a:r>
            <a:r>
              <a:rPr lang="en-GB" dirty="0"/>
              <a:t> – </a:t>
            </a:r>
            <a:r>
              <a:rPr lang="en-GB" i="1" dirty="0"/>
              <a:t>Apple File System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Default file system for </a:t>
            </a:r>
            <a:r>
              <a:rPr lang="en-GB" b="1" dirty="0"/>
              <a:t>macOS</a:t>
            </a:r>
            <a:r>
              <a:rPr lang="en-GB" dirty="0"/>
              <a:t>, </a:t>
            </a:r>
            <a:r>
              <a:rPr lang="en-GB" b="1" dirty="0"/>
              <a:t>iOS</a:t>
            </a:r>
            <a:r>
              <a:rPr lang="en-GB" dirty="0"/>
              <a:t>, and other Apple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Optimised for SSDs, supports encryption, snapshots, and fast performance</a:t>
            </a:r>
          </a:p>
          <a:p>
            <a:pPr>
              <a:buNone/>
            </a:pPr>
            <a:r>
              <a:rPr lang="en-GB" b="1" dirty="0"/>
              <a:t>FAT32</a:t>
            </a:r>
            <a:r>
              <a:rPr lang="en-GB" dirty="0"/>
              <a:t> – </a:t>
            </a:r>
            <a:r>
              <a:rPr lang="en-GB" i="1" dirty="0"/>
              <a:t>File Allocation Table 32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 older, widely compatible file system used on </a:t>
            </a:r>
            <a:r>
              <a:rPr lang="en-GB" b="1" dirty="0"/>
              <a:t>USB drives and SD cards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Compatible across Windows, macOS, Linux, cameras, and consoles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Has file size limits (max 4GB per file)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1734E-7070-024C-93D5-EC8106A7588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5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https://create.kahoot.it/my-library/kahoots/8719497c-837c-4516-9b4a-69b637c5853a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1734E-7070-024C-93D5-EC8106A7588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1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5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32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666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92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63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56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60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03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15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95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82D5F4-9A1A-C349-805A-7C972DBAD099}" type="datetimeFigureOut">
              <a:rPr lang="en-GB" smtClean="0"/>
              <a:t>18/06/2025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FBDE87-C0BB-144D-BFF1-8C555E1747DF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1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6QPDBe-NB8?feature=oembed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Open Field With Satellite Dish">
            <a:extLst>
              <a:ext uri="{FF2B5EF4-FFF2-40B4-BE49-F238E27FC236}">
                <a16:creationId xmlns:a16="http://schemas.microsoft.com/office/drawing/2014/main" id="{05BC7721-7881-2895-EEE3-0A6556BDF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50884-CB08-848B-30B5-CCF64CC71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FFFFFF"/>
                </a:solidFill>
              </a:rPr>
              <a:t>401IT Operating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A2D13-CB77-D972-0294-117AA7CE9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Week 1 Session 1 – Introduction</a:t>
            </a:r>
          </a:p>
        </p:txBody>
      </p:sp>
    </p:spTree>
    <p:extLst>
      <p:ext uri="{BB962C8B-B14F-4D97-AF65-F5344CB8AC3E}">
        <p14:creationId xmlns:p14="http://schemas.microsoft.com/office/powerpoint/2010/main" val="90638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973B-2CE6-93D8-F8C8-B5A7C1512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u="sng" dirty="0"/>
              <a:t>Two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F900C-ACD2-314D-53F3-25C94959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Command-line interface - Wikipedia">
            <a:extLst>
              <a:ext uri="{FF2B5EF4-FFF2-40B4-BE49-F238E27FC236}">
                <a16:creationId xmlns:a16="http://schemas.microsoft.com/office/drawing/2014/main" id="{D2CEA638-2848-B5D3-C382-6D7689197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183"/>
            <a:ext cx="5943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windows GUI">
            <a:extLst>
              <a:ext uri="{FF2B5EF4-FFF2-40B4-BE49-F238E27FC236}">
                <a16:creationId xmlns:a16="http://schemas.microsoft.com/office/drawing/2014/main" id="{385AAC1A-F185-A9AF-538E-C9F791F3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707" y="1741446"/>
            <a:ext cx="7684453" cy="446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8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48D5B-F3A9-4373-BDE7-6D295024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Operating System Time Traveller Mission</a:t>
            </a:r>
          </a:p>
        </p:txBody>
      </p:sp>
      <p:pic>
        <p:nvPicPr>
          <p:cNvPr id="7" name="Picture 6" descr="An electronic circuit board in blue color">
            <a:extLst>
              <a:ext uri="{FF2B5EF4-FFF2-40B4-BE49-F238E27FC236}">
                <a16:creationId xmlns:a16="http://schemas.microsoft.com/office/drawing/2014/main" id="{A5D3968E-EFD6-BEC1-6A6D-0167D190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6" r="45153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3E0519-8B66-6344-7EA4-367076F131A1}"/>
              </a:ext>
            </a:extLst>
          </p:cNvPr>
          <p:cNvSpPr txBox="1"/>
          <p:nvPr/>
        </p:nvSpPr>
        <p:spPr>
          <a:xfrm>
            <a:off x="5181600" y="2198914"/>
            <a:ext cx="6878319" cy="44558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We’ve been assigned to travel back in time to investigate a specific decade in computing history.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Time Traveller Tech Teams, it’s our job to: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what an Operating System (OS) is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the role of an OS during our assigned decade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real examples of popular OSes from that time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how those OSes helped people use computers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💡 Our Mission:Each team has a different decade to explore. We’ll research, create, and present our findings in a fun and creative way.</a:t>
            </a:r>
          </a:p>
        </p:txBody>
      </p:sp>
    </p:spTree>
    <p:extLst>
      <p:ext uri="{BB962C8B-B14F-4D97-AF65-F5344CB8AC3E}">
        <p14:creationId xmlns:p14="http://schemas.microsoft.com/office/powerpoint/2010/main" val="12396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5C8B79-7916-D493-462D-45BC7A5B0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6560" y="304800"/>
            <a:ext cx="11430000" cy="63296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Team 1 – The 1960s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We’re exploring the earliest operating systems. Back when computers filled entire rooms and punch cards were the norm! We’ll look at systems like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Batch Processing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CTSS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explain how they helped mainframes run more than one job.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Team 2 – The 1980s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We’re diving into the decade when personal computers exploded in popularity! Our mission is to explore OSes like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MS-DOS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Apple’s System Software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UNIX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how they brought computing into homes and businesses.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Team 3 – The 1990s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It’s our turn to showcase the rise of the graphical user interface! We'll look at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Windows 95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Mac 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the growing popularity of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Linux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Our mission is to explain how operating systems became easier to use and supported multitasking.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Team 4 – The 2000s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We’re in the age of stability and security. Let’s investigate how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Windows XP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Mac OS 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Ubuntu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made systems more powerful, secure, and user-friendly. What did these OSes let people do that wasn’t possible before?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Team 5 – The 2020s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 are the team of today and the future! We’ll explore how modern OSes like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Android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Windows 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ChromeOS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power not just computers, but phones, tablets, and smart devices. What role do OSes play in a connected world?</a:t>
            </a:r>
          </a:p>
        </p:txBody>
      </p:sp>
    </p:spTree>
    <p:extLst>
      <p:ext uri="{BB962C8B-B14F-4D97-AF65-F5344CB8AC3E}">
        <p14:creationId xmlns:p14="http://schemas.microsoft.com/office/powerpoint/2010/main" val="1163813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71ECC5-51D9-4E70-89C1-3DCF3A372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18182-3FFE-811B-CB67-AEDF6D687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3766457"/>
            <a:ext cx="10909073" cy="16546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800" b="0" i="0" u="none" strike="noStrike" kern="1200" dirty="0">
                <a:effectLst/>
                <a:latin typeface="+mj-lt"/>
                <a:ea typeface="+mj-ea"/>
                <a:cs typeface="+mj-cs"/>
              </a:rPr>
              <a:t>L/O Identify and differentiate between types of operating systems (desktop, server, embedded, real-time, etc.).</a:t>
            </a:r>
            <a:br>
              <a:rPr lang="en-US" sz="3800" b="0" i="0" u="none" strike="noStrike" kern="1200" dirty="0">
                <a:effectLst/>
                <a:latin typeface="+mj-lt"/>
                <a:ea typeface="+mj-ea"/>
                <a:cs typeface="+mj-cs"/>
              </a:rPr>
            </a:br>
            <a:endParaRPr lang="en-US" sz="38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Video 4" descr="Computer Servers">
            <a:extLst>
              <a:ext uri="{FF2B5EF4-FFF2-40B4-BE49-F238E27FC236}">
                <a16:creationId xmlns:a16="http://schemas.microsoft.com/office/drawing/2014/main" id="{C90C0E2F-F369-D3B9-5C2A-49DF8B2D1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/>
        </p:blipFill>
        <p:spPr>
          <a:xfrm>
            <a:off x="3855312" y="932016"/>
            <a:ext cx="4468711" cy="250651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2529AB-8F99-47FB-91B5-93565E54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159" y="5433708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E11F890-74C3-40C9-9A8B-A80E38704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874070-078A-470B-9C8C-BD1BCB55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75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38F2742F-AC00-B7D4-53F4-23049D0CD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158448"/>
              </p:ext>
            </p:extLst>
          </p:nvPr>
        </p:nvGraphicFramePr>
        <p:xfrm>
          <a:off x="522732" y="582740"/>
          <a:ext cx="11146536" cy="5690044"/>
        </p:xfrm>
        <a:graphic>
          <a:graphicData uri="http://schemas.openxmlformats.org/drawingml/2006/table">
            <a:tbl>
              <a:tblPr/>
              <a:tblGrid>
                <a:gridCol w="2972836">
                  <a:extLst>
                    <a:ext uri="{9D8B030D-6E8A-4147-A177-3AD203B41FA5}">
                      <a16:colId xmlns:a16="http://schemas.microsoft.com/office/drawing/2014/main" val="2351047154"/>
                    </a:ext>
                  </a:extLst>
                </a:gridCol>
                <a:gridCol w="4071119">
                  <a:extLst>
                    <a:ext uri="{9D8B030D-6E8A-4147-A177-3AD203B41FA5}">
                      <a16:colId xmlns:a16="http://schemas.microsoft.com/office/drawing/2014/main" val="3825581145"/>
                    </a:ext>
                  </a:extLst>
                </a:gridCol>
                <a:gridCol w="4102581">
                  <a:extLst>
                    <a:ext uri="{9D8B030D-6E8A-4147-A177-3AD203B41FA5}">
                      <a16:colId xmlns:a16="http://schemas.microsoft.com/office/drawing/2014/main" val="2634928540"/>
                    </a:ext>
                  </a:extLst>
                </a:gridCol>
              </a:tblGrid>
              <a:tr h="43315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1" i="0" u="sng" strike="noStrike">
                          <a:effectLst/>
                          <a:latin typeface="Arial" panose="020B0604020202020204" pitchFamily="34" charset="0"/>
                        </a:rPr>
                        <a:t>OS Type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1" i="0" u="sng" strike="noStrike"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1" i="0" u="sng" strike="noStrike" dirty="0">
                          <a:effectLst/>
                          <a:latin typeface="Arial" panose="020B0604020202020204" pitchFamily="34" charset="0"/>
                        </a:rPr>
                        <a:t>Examples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078628"/>
                  </a:ext>
                </a:extLst>
              </a:tr>
              <a:tr h="72848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1" i="0" u="none" strike="noStrike">
                          <a:effectLst/>
                          <a:latin typeface="Arial" panose="020B0604020202020204" pitchFamily="34" charset="0"/>
                        </a:rPr>
                        <a:t>Desktop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Designed for everyday use on personal computers.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Windows 10, macOS, Ubuntu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415138"/>
                  </a:ext>
                </a:extLst>
              </a:tr>
              <a:tr h="102381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1" i="0" u="none" strike="noStrike">
                          <a:effectLst/>
                          <a:latin typeface="Arial" panose="020B0604020202020204" pitchFamily="34" charset="0"/>
                        </a:rPr>
                        <a:t>Server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Designed to manage network resources and serve multiple users.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Windows Server, Red Hat Enterprise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418702"/>
                  </a:ext>
                </a:extLst>
              </a:tr>
              <a:tr h="102381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1" i="0" u="none" strike="noStrike">
                          <a:effectLst/>
                          <a:latin typeface="Arial" panose="020B0604020202020204" pitchFamily="34" charset="0"/>
                        </a:rPr>
                        <a:t>Embedded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Built into devices, with limited hardware and specific functions.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Embedded Linux, VxWorks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708062"/>
                  </a:ext>
                </a:extLst>
              </a:tr>
              <a:tr h="72848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1" i="0" u="none" strike="noStrike">
                          <a:effectLst/>
                          <a:latin typeface="Arial" panose="020B0604020202020204" pitchFamily="34" charset="0"/>
                        </a:rPr>
                        <a:t>Real-Time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Designed for systems that require immediate response.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RTOS (e.g., FreeRTOS, QNX)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058276"/>
                  </a:ext>
                </a:extLst>
              </a:tr>
              <a:tr h="72848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1" i="0" u="none" strike="noStrike">
                          <a:effectLst/>
                          <a:latin typeface="Arial" panose="020B0604020202020204" pitchFamily="34" charset="0"/>
                        </a:rPr>
                        <a:t>Mobile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Built for smartphones and tablets.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Android, iOS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803890"/>
                  </a:ext>
                </a:extLst>
              </a:tr>
              <a:tr h="102381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1" i="0" u="none" strike="noStrike">
                          <a:effectLst/>
                          <a:latin typeface="Arial" panose="020B0604020202020204" pitchFamily="34" charset="0"/>
                        </a:rPr>
                        <a:t>Virtualised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>
                          <a:effectLst/>
                          <a:latin typeface="Arial" panose="020B0604020202020204" pitchFamily="34" charset="0"/>
                        </a:rPr>
                        <a:t>Used within virtual machines, not running directly on hardware.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VMware </a:t>
                      </a:r>
                      <a:r>
                        <a:rPr lang="en-GB" sz="1700" b="0" i="0" u="none" strike="noStrike" dirty="0" err="1">
                          <a:effectLst/>
                          <a:latin typeface="Arial" panose="020B0604020202020204" pitchFamily="34" charset="0"/>
                        </a:rPr>
                        <a:t>ESXi</a:t>
                      </a:r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, VirtualBox</a:t>
                      </a:r>
                    </a:p>
                  </a:txBody>
                  <a:tcPr marL="87193" marR="87193" marT="43596" marB="43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06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916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CCBDF-63CD-64B3-869D-5ECBC07D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Key Differences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6F32B981-87CB-B0BF-4AF6-8740FC9D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3" r="47277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C065B4CF-5867-050B-E534-E7AB993F45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81601" y="2198914"/>
            <a:ext cx="6368142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User Count: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Desktop (1 user), Server (many users)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Performance Needs: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Real-time (strict timing), Embedded (low power)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Flexibility: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Mobile &amp; Embedded = limited features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Interface: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Desktop = GUI, Embedded/Real-Time = may have no UI at all</a:t>
            </a:r>
          </a:p>
        </p:txBody>
      </p:sp>
    </p:spTree>
    <p:extLst>
      <p:ext uri="{BB962C8B-B14F-4D97-AF65-F5344CB8AC3E}">
        <p14:creationId xmlns:p14="http://schemas.microsoft.com/office/powerpoint/2010/main" val="3094351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B3C9-42DA-1E43-334C-4AF28EDF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“Which OS Am I?” – The Classification Challenge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2677E-2FF1-C8E4-FBB6-B1B961EC67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3049" y="2121906"/>
            <a:ext cx="1154700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 run on traffic light systems. I must respond instantly.”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 serve web pages to thousands of users across the world.”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 power a smartwatch that tracks your heart rate.”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 let you write essays, browse the internet, and play games.”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 control the software on your smartphone and manage apps.”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99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18182-3FFE-811B-CB67-AEDF6D687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3300" b="0" i="0" u="none" strike="noStrike" kern="1200">
                <a:effectLst/>
                <a:latin typeface="+mj-lt"/>
                <a:ea typeface="+mj-ea"/>
                <a:cs typeface="+mj-cs"/>
              </a:rPr>
              <a:t>L/O: Explain key functions and components of an OS (kernel, shell, user interface, file system)</a:t>
            </a:r>
            <a:endParaRPr lang="en-US" sz="3300" kern="120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Person holding turkey on platter">
            <a:extLst>
              <a:ext uri="{FF2B5EF4-FFF2-40B4-BE49-F238E27FC236}">
                <a16:creationId xmlns:a16="http://schemas.microsoft.com/office/drawing/2014/main" id="{2C36251B-DCAA-CC8F-4379-101B3565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338" r="-1" b="22220"/>
          <a:stretch>
            <a:fillRect/>
          </a:stretch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12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F565-E8E0-68C7-34AB-78F7DEDD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Explain key functions and components of an Operating System (OS), including: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4E639-16B1-FC6E-3BA7-A044A4CC3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531360"/>
          </a:xfrm>
        </p:spPr>
        <p:txBody>
          <a:bodyPr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GB" sz="6000" dirty="0"/>
              <a:t>Kernel (       - </a:t>
            </a:r>
            <a:r>
              <a:rPr lang="en-GB" sz="5400" b="0" i="0" dirty="0">
                <a:solidFill>
                  <a:srgbClr val="1F1F1F"/>
                </a:solidFill>
                <a:effectLst/>
                <a:latin typeface="Google Sans"/>
              </a:rPr>
              <a:t>Colonel Sanders)</a:t>
            </a:r>
            <a:endParaRPr lang="en-GB" sz="60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6000" dirty="0"/>
              <a:t>Shell (        )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6000" dirty="0"/>
              <a:t>User Interface (            )  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6000" dirty="0"/>
              <a:t>File System (         )</a:t>
            </a:r>
          </a:p>
          <a:p>
            <a:pPr algn="ctr"/>
            <a:endParaRPr lang="en-GB" sz="6000" dirty="0"/>
          </a:p>
        </p:txBody>
      </p:sp>
      <p:pic>
        <p:nvPicPr>
          <p:cNvPr id="7170" name="Picture 2" descr="New KFC logo: It's all about The Colonel">
            <a:extLst>
              <a:ext uri="{FF2B5EF4-FFF2-40B4-BE49-F238E27FC236}">
                <a16:creationId xmlns:a16="http://schemas.microsoft.com/office/drawing/2014/main" id="{B6323170-00B7-34E1-0CDF-AECC0189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13" y="1737360"/>
            <a:ext cx="865187" cy="106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Nature studies | How spiral shells are made | The Simple Things">
            <a:extLst>
              <a:ext uri="{FF2B5EF4-FFF2-40B4-BE49-F238E27FC236}">
                <a16:creationId xmlns:a16="http://schemas.microsoft.com/office/drawing/2014/main" id="{86097B6D-6218-D920-CE19-6C08D524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33" y="2599511"/>
            <a:ext cx="1177212" cy="117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What is an User Interface? - Smartpedia - t2informatik">
            <a:extLst>
              <a:ext uri="{FF2B5EF4-FFF2-40B4-BE49-F238E27FC236}">
                <a16:creationId xmlns:a16="http://schemas.microsoft.com/office/drawing/2014/main" id="{C2E3D571-ACB0-3550-2F86-DE847F1F4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545" y="3618723"/>
            <a:ext cx="1741714" cy="11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File Systems and Their Role in Operating Systems | by Eyüp İliş | Medium">
            <a:extLst>
              <a:ext uri="{FF2B5EF4-FFF2-40B4-BE49-F238E27FC236}">
                <a16:creationId xmlns:a16="http://schemas.microsoft.com/office/drawing/2014/main" id="{626B8524-E8A3-71DD-E8CE-A004956B3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66" t="14847" r="36099" b="34364"/>
          <a:stretch/>
        </p:blipFill>
        <p:spPr bwMode="auto">
          <a:xfrm>
            <a:off x="7680545" y="4882503"/>
            <a:ext cx="810105" cy="84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502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2" name="Rectangle 923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4" name="Rectangle 923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637D9-868F-2972-26FF-BA8507F42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The Kernel (The Brain)</a:t>
            </a:r>
          </a:p>
        </p:txBody>
      </p:sp>
      <p:pic>
        <p:nvPicPr>
          <p:cNvPr id="9220" name="Picture 4" descr="Head Chef Roles | Chef Jobs in London | Hospitality Hunters">
            <a:extLst>
              <a:ext uri="{FF2B5EF4-FFF2-40B4-BE49-F238E27FC236}">
                <a16:creationId xmlns:a16="http://schemas.microsoft.com/office/drawing/2014/main" id="{7DC45FB1-E8FD-04BA-8A7A-3BB968F6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8" b="-2"/>
          <a:stretch>
            <a:fillRect/>
          </a:stretch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36" name="Straight Connector 923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D17D8-A92C-A56D-F401-99B360CD7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3"/>
            <a:ext cx="6368142" cy="455748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sz="2400" dirty="0"/>
              <a:t>The </a:t>
            </a:r>
            <a:r>
              <a:rPr lang="en-GB" sz="2400" b="1" dirty="0"/>
              <a:t>kernel</a:t>
            </a:r>
            <a:r>
              <a:rPr lang="en-GB" sz="2400" dirty="0"/>
              <a:t> is the </a:t>
            </a:r>
            <a:r>
              <a:rPr lang="en-GB" sz="2400" b="1" dirty="0"/>
              <a:t>core</a:t>
            </a:r>
            <a:r>
              <a:rPr lang="en-GB" sz="2400" dirty="0"/>
              <a:t> of the OS. It controls everything inside the computer.</a:t>
            </a:r>
          </a:p>
          <a:p>
            <a:pPr>
              <a:buNone/>
            </a:pPr>
            <a:endParaRPr lang="en-GB" sz="2400" b="1" dirty="0"/>
          </a:p>
          <a:p>
            <a:pPr>
              <a:buNone/>
            </a:pPr>
            <a:r>
              <a:rPr lang="en-GB" sz="2400" b="1" dirty="0"/>
              <a:t>Main jobs:</a:t>
            </a:r>
            <a:endParaRPr lang="en-GB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Manages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Controls the CPU and scheduling of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Connects software to 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Handles input/output (I/O) operations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The </a:t>
            </a:r>
            <a:r>
              <a:rPr lang="en-GB" sz="2400" b="1" dirty="0"/>
              <a:t>head chef</a:t>
            </a:r>
            <a:r>
              <a:rPr lang="en-GB" sz="2400" dirty="0"/>
              <a:t> does all the real work behind the scenes.</a:t>
            </a:r>
          </a:p>
        </p:txBody>
      </p:sp>
    </p:spTree>
    <p:extLst>
      <p:ext uri="{BB962C8B-B14F-4D97-AF65-F5344CB8AC3E}">
        <p14:creationId xmlns:p14="http://schemas.microsoft.com/office/powerpoint/2010/main" val="41180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BE542-26A5-1E9B-1D06-E4060F73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Starter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023A06-CFA8-927E-0063-70F9F53E1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157259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220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6093-7658-8165-DC9B-F158188C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Examples: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84BF3-449F-A620-7AF6-0F51EDBC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7200" dirty="0"/>
              <a:t>Windows NT kernel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7200" dirty="0"/>
              <a:t>Linux kernel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7200" dirty="0"/>
              <a:t>XNU (macOS kernel)</a:t>
            </a:r>
          </a:p>
          <a:p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49012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9E3B9-8B8D-12D9-A163-FF31C5F3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The Shell (The Translator)</a:t>
            </a:r>
          </a:p>
        </p:txBody>
      </p:sp>
      <p:pic>
        <p:nvPicPr>
          <p:cNvPr id="8194" name="Picture 2" descr="WAITER definition and meaning | Collins English Dictionary">
            <a:extLst>
              <a:ext uri="{FF2B5EF4-FFF2-40B4-BE49-F238E27FC236}">
                <a16:creationId xmlns:a16="http://schemas.microsoft.com/office/drawing/2014/main" id="{97F1D68B-4FCB-15C7-7B4D-90DCF7148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r="32515" b="1"/>
          <a:stretch>
            <a:fillRect/>
          </a:stretch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4044-5BB2-9612-34E7-24C61495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4486366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GB" sz="2600" dirty="0"/>
              <a:t>The shell is the interface between the user and the kernel.</a:t>
            </a:r>
          </a:p>
          <a:p>
            <a:pPr>
              <a:buNone/>
            </a:pPr>
            <a:r>
              <a:rPr lang="en-GB" sz="2600" dirty="0"/>
              <a:t>It accepts user commands and passes them to the kernel to carry out.</a:t>
            </a:r>
          </a:p>
          <a:p>
            <a:pPr>
              <a:buNone/>
            </a:pPr>
            <a:endParaRPr lang="en-GB" sz="2600" b="1" u="sng" dirty="0"/>
          </a:p>
          <a:p>
            <a:pPr>
              <a:buNone/>
            </a:pPr>
            <a:r>
              <a:rPr lang="en-GB" sz="2600" b="1" u="sng" dirty="0"/>
              <a:t>Types of Shells: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Command-line interface (CLI): e.g. Bash, PowerShell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Graphical shell: e.g. Windows Explorer, macOS Finder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600" dirty="0"/>
          </a:p>
          <a:p>
            <a:r>
              <a:rPr lang="en-GB" sz="2600" dirty="0"/>
              <a:t>Analogy: The shell is like a waiter taking your order to the kitchen.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90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A233E-2B2C-5F6F-FF4C-72C4DCC9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User Interface (The Front-End)</a:t>
            </a:r>
          </a:p>
        </p:txBody>
      </p:sp>
      <p:pic>
        <p:nvPicPr>
          <p:cNvPr id="10242" name="Picture 2" descr="Free, printable custom drink menu templates | Canva">
            <a:extLst>
              <a:ext uri="{FF2B5EF4-FFF2-40B4-BE49-F238E27FC236}">
                <a16:creationId xmlns:a16="http://schemas.microsoft.com/office/drawing/2014/main" id="{56C829DE-7D79-C75A-0600-E7F35E51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422"/>
          <a:stretch>
            <a:fillRect/>
          </a:stretch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1" name="Straight Connector 1025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87D17-033D-2C87-FE52-C3AAC6ED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3"/>
            <a:ext cx="6537648" cy="444448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sz="1700" dirty="0"/>
              <a:t>The </a:t>
            </a:r>
            <a:r>
              <a:rPr lang="en-GB" sz="1700" b="1" dirty="0"/>
              <a:t>User Interface (UI)</a:t>
            </a:r>
            <a:r>
              <a:rPr lang="en-GB" sz="1700" dirty="0"/>
              <a:t> is what the user interacts with directly.</a:t>
            </a:r>
          </a:p>
          <a:p>
            <a:pPr>
              <a:buNone/>
            </a:pPr>
            <a:endParaRPr lang="en-GB" sz="1700" dirty="0"/>
          </a:p>
          <a:p>
            <a:pPr>
              <a:buNone/>
            </a:pPr>
            <a:r>
              <a:rPr lang="en-GB" sz="1700" dirty="0"/>
              <a:t>There are two main types: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 dirty="0"/>
              <a:t>GUI (Graphical User Interface):</a:t>
            </a:r>
            <a:r>
              <a:rPr lang="en-GB" sz="1700" dirty="0"/>
              <a:t> e.g. Windows, icons, menus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 dirty="0"/>
              <a:t>CLI (Command-Line Interface):</a:t>
            </a:r>
            <a:r>
              <a:rPr lang="en-GB" sz="1700" dirty="0"/>
              <a:t> text-based commands</a:t>
            </a:r>
          </a:p>
          <a:p>
            <a:pPr>
              <a:buNone/>
            </a:pPr>
            <a:endParaRPr lang="en-GB" sz="1700" b="1" dirty="0"/>
          </a:p>
          <a:p>
            <a:pPr>
              <a:buNone/>
            </a:pPr>
            <a:r>
              <a:rPr lang="en-GB" sz="1700" b="1" u="sng" dirty="0"/>
              <a:t>Purpose:</a:t>
            </a:r>
            <a:endParaRPr lang="en-GB" sz="17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700" dirty="0"/>
              <a:t>Makes using a computer easier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dirty="0"/>
              <a:t>Allows users to open files, launch apps, and manage settings</a:t>
            </a:r>
          </a:p>
          <a:p>
            <a:endParaRPr lang="en-GB" sz="1700" dirty="0"/>
          </a:p>
          <a:p>
            <a:r>
              <a:rPr lang="en-GB" sz="1700" dirty="0"/>
              <a:t>Analogy – A Menu - </a:t>
            </a:r>
            <a:r>
              <a:rPr lang="en-GB" sz="1600" dirty="0"/>
              <a:t>You don’t need to know how the kitchen works—you just pick what you want.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39124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5F186-9AB5-18D1-4056-B62477D3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File System (The Organiser)</a:t>
            </a:r>
          </a:p>
        </p:txBody>
      </p:sp>
      <p:pic>
        <p:nvPicPr>
          <p:cNvPr id="5" name="Picture 4" descr="Home canned vegetables on shelves">
            <a:extLst>
              <a:ext uri="{FF2B5EF4-FFF2-40B4-BE49-F238E27FC236}">
                <a16:creationId xmlns:a16="http://schemas.microsoft.com/office/drawing/2014/main" id="{9AC668EC-5551-64A6-3696-3E916567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7" r="7632" b="-2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96A0-0D01-39AA-521E-9FF2410E5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3"/>
            <a:ext cx="6368142" cy="477034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GB" dirty="0"/>
              <a:t>he </a:t>
            </a:r>
            <a:r>
              <a:rPr lang="en-GB" b="1" dirty="0"/>
              <a:t>File System</a:t>
            </a:r>
            <a:r>
              <a:rPr lang="en-GB" dirty="0"/>
              <a:t> is how the OS organises and stores data.</a:t>
            </a:r>
          </a:p>
          <a:p>
            <a:pPr>
              <a:buNone/>
            </a:pPr>
            <a:r>
              <a:rPr lang="en-GB" b="1" dirty="0"/>
              <a:t>What it does: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Manages files and folders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Keeps track of where data is stored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Controls file permissions and access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None/>
            </a:pPr>
            <a:r>
              <a:rPr lang="en-GB" b="1" dirty="0"/>
              <a:t>Common File Systems: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NTFS</a:t>
            </a:r>
            <a:r>
              <a:rPr lang="en-GB" dirty="0"/>
              <a:t> (Windows)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ext4</a:t>
            </a:r>
            <a:r>
              <a:rPr lang="en-GB" dirty="0"/>
              <a:t> (Linux)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APFS</a:t>
            </a:r>
            <a:r>
              <a:rPr lang="en-GB" dirty="0"/>
              <a:t> (macOS)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FAT32</a:t>
            </a:r>
            <a:r>
              <a:rPr lang="en-GB" dirty="0"/>
              <a:t> (used on USB drives)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store room</a:t>
            </a:r>
            <a:r>
              <a:rPr lang="en-GB" dirty="0"/>
              <a:t> keeps all the ingredients organised so the chef can find them quickly.</a:t>
            </a:r>
          </a:p>
        </p:txBody>
      </p:sp>
    </p:spTree>
    <p:extLst>
      <p:ext uri="{BB962C8B-B14F-4D97-AF65-F5344CB8AC3E}">
        <p14:creationId xmlns:p14="http://schemas.microsoft.com/office/powerpoint/2010/main" val="150619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8C4C7-2A66-6821-AEDD-1DA64737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How They Work Together</a:t>
            </a:r>
          </a:p>
        </p:txBody>
      </p:sp>
      <p:pic>
        <p:nvPicPr>
          <p:cNvPr id="5" name="Picture 4" descr="Colored organizers on shelves">
            <a:extLst>
              <a:ext uri="{FF2B5EF4-FFF2-40B4-BE49-F238E27FC236}">
                <a16:creationId xmlns:a16="http://schemas.microsoft.com/office/drawing/2014/main" id="{22616E9A-1840-4392-7FCB-00EC9242F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1" r="36460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6F4C-186D-3F1B-9847-4BAB5B3E3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465908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b="1" dirty="0"/>
              <a:t>Example: Opening a file</a:t>
            </a:r>
            <a:endParaRPr lang="en-GB" sz="1800" dirty="0"/>
          </a:p>
          <a:p>
            <a:pPr>
              <a:buFont typeface="+mj-lt"/>
              <a:buAutoNum type="arabicPeriod"/>
            </a:pPr>
            <a:r>
              <a:rPr lang="en-GB" sz="1800" dirty="0"/>
              <a:t>You click the file (User Interface)</a:t>
            </a:r>
          </a:p>
          <a:p>
            <a:pPr>
              <a:buFont typeface="+mj-lt"/>
              <a:buAutoNum type="arabicPeriod"/>
            </a:pPr>
            <a:r>
              <a:rPr lang="en-GB" sz="1800" dirty="0"/>
              <a:t>The shell passes the request to the kernel</a:t>
            </a:r>
          </a:p>
          <a:p>
            <a:pPr>
              <a:buFont typeface="+mj-lt"/>
              <a:buAutoNum type="arabicPeriod"/>
            </a:pPr>
            <a:r>
              <a:rPr lang="en-GB" sz="1800" dirty="0"/>
              <a:t>The kernel uses the file system to locate the file</a:t>
            </a:r>
          </a:p>
          <a:p>
            <a:pPr>
              <a:buFont typeface="+mj-lt"/>
              <a:buAutoNum type="arabicPeriod"/>
            </a:pPr>
            <a:r>
              <a:rPr lang="en-GB" sz="1800" dirty="0"/>
              <a:t>The file opens and is displayed to the user</a:t>
            </a:r>
          </a:p>
          <a:p>
            <a:pPr>
              <a:buNone/>
            </a:pPr>
            <a:endParaRPr lang="en-GB" sz="1800" b="1" dirty="0"/>
          </a:p>
          <a:p>
            <a:pPr>
              <a:buNone/>
            </a:pPr>
            <a:r>
              <a:rPr lang="en-GB" sz="1800" b="1" dirty="0"/>
              <a:t>Summary: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Kernel</a:t>
            </a:r>
            <a:r>
              <a:rPr lang="en-GB" sz="1800" dirty="0"/>
              <a:t> = Controls the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Shell</a:t>
            </a:r>
            <a:r>
              <a:rPr lang="en-GB" sz="1800" dirty="0"/>
              <a:t> = Communicates with the kernel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UI</a:t>
            </a:r>
            <a:r>
              <a:rPr lang="en-GB" sz="1800" dirty="0"/>
              <a:t> = Lets you interact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File System</a:t>
            </a:r>
            <a:r>
              <a:rPr lang="en-GB" sz="1800" dirty="0"/>
              <a:t> = Stores and retrieves data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8681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E7273A-FB1E-B37F-6551-CFB902642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993" y="640080"/>
            <a:ext cx="6249679" cy="5577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C215D-4575-02E0-2E3E-852587F6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Class Notebook Task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01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BC2E-9FC5-654A-F53C-3824C005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B34C4-CF91-DBA7-EAF7-53E1CD231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8CB88-8207-54FB-B891-DDA641AE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603"/>
            <a:ext cx="12192000" cy="57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4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DAF3E-06C8-9692-FD28-71D12C4C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Have a go at installing an 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0132D8-BBFC-7CCA-344C-88F50DB660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94910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116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3A893-A846-4C9F-E0DF-0B25194B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Examples</a:t>
            </a:r>
          </a:p>
        </p:txBody>
      </p:sp>
      <p:pic>
        <p:nvPicPr>
          <p:cNvPr id="5" name="Content Placeholder 4" descr="A black and white logo&#10;&#10;Description automatically generated">
            <a:extLst>
              <a:ext uri="{FF2B5EF4-FFF2-40B4-BE49-F238E27FC236}">
                <a16:creationId xmlns:a16="http://schemas.microsoft.com/office/drawing/2014/main" id="{19A3AD72-D81B-502D-FE77-4853F8ACB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457" y="1895776"/>
            <a:ext cx="10916463" cy="234703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24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A6DDC-63C9-2BAF-1877-3041323E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/>
              <a:t>Today</a:t>
            </a:r>
          </a:p>
        </p:txBody>
      </p:sp>
      <p:pic>
        <p:nvPicPr>
          <p:cNvPr id="5" name="Picture 4" descr="An electronic circuit board in blue colour">
            <a:extLst>
              <a:ext uri="{FF2B5EF4-FFF2-40B4-BE49-F238E27FC236}">
                <a16:creationId xmlns:a16="http://schemas.microsoft.com/office/drawing/2014/main" id="{933EEC82-EC0E-8D18-43EF-CF149E79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6" r="45153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76E7-07A8-164A-15F0-8C9EE85A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3"/>
            <a:ext cx="6368142" cy="430348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GB" sz="3200" b="0" i="0" u="none" strike="noStrike" dirty="0">
                <a:effectLst/>
              </a:rPr>
              <a:t>Define what an operating system (OS) is and understand its role in computing.</a:t>
            </a:r>
          </a:p>
          <a:p>
            <a:pPr>
              <a:buFont typeface="+mj-lt"/>
              <a:buAutoNum type="arabicPeriod"/>
            </a:pPr>
            <a:r>
              <a:rPr lang="en-GB" sz="3200" b="0" i="0" u="none" strike="noStrike" dirty="0">
                <a:effectLst/>
              </a:rPr>
              <a:t>Identify and differentiate between types of operating systems (desktop, server, embedded, real-time, etc.).</a:t>
            </a:r>
          </a:p>
          <a:p>
            <a:pPr>
              <a:buFont typeface="+mj-lt"/>
              <a:buAutoNum type="arabicPeriod"/>
            </a:pPr>
            <a:r>
              <a:rPr lang="en-GB" sz="3200" b="0" i="0" u="none" strike="noStrike" dirty="0">
                <a:effectLst/>
              </a:rPr>
              <a:t>Explain key functions and components of an OS (kernel, shell, user interface, file system).</a:t>
            </a:r>
          </a:p>
        </p:txBody>
      </p:sp>
    </p:spTree>
    <p:extLst>
      <p:ext uri="{BB962C8B-B14F-4D97-AF65-F5344CB8AC3E}">
        <p14:creationId xmlns:p14="http://schemas.microsoft.com/office/powerpoint/2010/main" val="322659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6FB6-EAF5-C313-F5E6-C955336B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nline Media 3" descr="Operating Systems: Crash Course Computer Science #18">
            <a:hlinkClick r:id="" action="ppaction://media"/>
            <a:extLst>
              <a:ext uri="{FF2B5EF4-FFF2-40B4-BE49-F238E27FC236}">
                <a16:creationId xmlns:a16="http://schemas.microsoft.com/office/drawing/2014/main" id="{3268B156-C11E-12CC-607B-540ECA3E4FD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71ECC5-51D9-4E70-89C1-3DCF3A372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6089E-DF43-54A0-626E-A11351C25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3766457"/>
            <a:ext cx="10909073" cy="165462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100" b="0" i="0" u="none" strike="noStrike" dirty="0">
                <a:effectLst/>
              </a:rPr>
              <a:t>L/O - Define what an operating system (OS) is and understand its role in computing.</a:t>
            </a:r>
            <a:endParaRPr lang="en-GB" sz="5100" dirty="0"/>
          </a:p>
        </p:txBody>
      </p:sp>
      <p:pic>
        <p:nvPicPr>
          <p:cNvPr id="6" name="Video 5" descr="Electronic System">
            <a:extLst>
              <a:ext uri="{FF2B5EF4-FFF2-40B4-BE49-F238E27FC236}">
                <a16:creationId xmlns:a16="http://schemas.microsoft.com/office/drawing/2014/main" id="{BA1AF866-33FC-358B-6714-E80195DF89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3855314" y="932016"/>
            <a:ext cx="4468708" cy="250651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2529AB-8F99-47FB-91B5-93565E54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159" y="5433708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E11F890-74C3-40C9-9A8B-A80E38704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874070-078A-470B-9C8C-BD1BCB55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51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2D25-1EBD-29EE-6510-3C1F5409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dirty="0"/>
              <a:t>Definition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03B10F-6858-2865-2CC5-FB279D9CF1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19938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72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EF11-665E-DD6A-EC2F-672A197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OS in relation to users, applications and hardware</a:t>
            </a:r>
          </a:p>
        </p:txBody>
      </p:sp>
      <p:pic>
        <p:nvPicPr>
          <p:cNvPr id="5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AD6ADA35-3FE0-01E3-A214-3D57DF876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622" y="578738"/>
            <a:ext cx="4412907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3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75931-BB74-F29E-DF9B-C5A3945B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/>
              <a:t>Primary role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E0B6E0AE-90B9-D803-B2ED-35C28AE2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04" r="11475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EEA9-1883-6D95-7494-C210CC923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n-GB" sz="3600" dirty="0"/>
              <a:t>Coordinate </a:t>
            </a:r>
            <a:r>
              <a:rPr lang="en-GB" sz="3600" b="1" dirty="0"/>
              <a:t>tasks</a:t>
            </a:r>
            <a:r>
              <a:rPr lang="en-GB" sz="3600" dirty="0"/>
              <a:t>, manage </a:t>
            </a:r>
            <a:r>
              <a:rPr lang="en-GB" sz="3600" b="1" dirty="0"/>
              <a:t>resources</a:t>
            </a:r>
            <a:r>
              <a:rPr lang="en-GB" sz="3600" dirty="0"/>
              <a:t> like the CPU, memory, storage and </a:t>
            </a:r>
            <a:r>
              <a:rPr lang="en-GB" sz="3600" dirty="0" err="1"/>
              <a:t>i</a:t>
            </a:r>
            <a:r>
              <a:rPr lang="en-GB" sz="3600" dirty="0"/>
              <a:t>/o devices whilst providing a </a:t>
            </a:r>
            <a:r>
              <a:rPr lang="en-GB" sz="3600" b="1" dirty="0"/>
              <a:t>stable environment </a:t>
            </a:r>
            <a:r>
              <a:rPr lang="en-GB" sz="3600" dirty="0"/>
              <a:t>where applications can run without conflicting with each other or hardware resources.</a:t>
            </a:r>
          </a:p>
        </p:txBody>
      </p:sp>
    </p:spTree>
    <p:extLst>
      <p:ext uri="{BB962C8B-B14F-4D97-AF65-F5344CB8AC3E}">
        <p14:creationId xmlns:p14="http://schemas.microsoft.com/office/powerpoint/2010/main" val="30508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35C8DA0873C48AEF72C9B98462687" ma:contentTypeVersion="16" ma:contentTypeDescription="Create a new document." ma:contentTypeScope="" ma:versionID="62516aeb56894d1c247d1f2bd457db49">
  <xsd:schema xmlns:xsd="http://www.w3.org/2001/XMLSchema" xmlns:xs="http://www.w3.org/2001/XMLSchema" xmlns:p="http://schemas.microsoft.com/office/2006/metadata/properties" xmlns:ns3="59f7457a-25d3-4710-b2ad-45af50fab4e4" xmlns:ns4="74d42aaa-3580-49f2-83e5-22adc59fed0d" targetNamespace="http://schemas.microsoft.com/office/2006/metadata/properties" ma:root="true" ma:fieldsID="c68f96bfbc26325fc557a0fdda0bac69" ns3:_="" ns4:_="">
    <xsd:import namespace="59f7457a-25d3-4710-b2ad-45af50fab4e4"/>
    <xsd:import namespace="74d42aaa-3580-49f2-83e5-22adc59fed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7457a-25d3-4710-b2ad-45af50fab4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42aaa-3580-49f2-83e5-22adc59f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9f7457a-25d3-4710-b2ad-45af50fab4e4" xsi:nil="true"/>
  </documentManagement>
</p:properties>
</file>

<file path=customXml/itemProps1.xml><?xml version="1.0" encoding="utf-8"?>
<ds:datastoreItem xmlns:ds="http://schemas.openxmlformats.org/officeDocument/2006/customXml" ds:itemID="{C013DDE5-7F96-4B37-90BC-98A03DD573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634E-5C76-466F-99C5-0C9EB6EFC1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f7457a-25d3-4710-b2ad-45af50fab4e4"/>
    <ds:schemaRef ds:uri="74d42aaa-3580-49f2-83e5-22adc59fed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CB1919-49CF-4F31-93E7-79A206E968B6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4d42aaa-3580-49f2-83e5-22adc59fed0d"/>
    <ds:schemaRef ds:uri="http://schemas.microsoft.com/office/2006/documentManagement/types"/>
    <ds:schemaRef ds:uri="http://schemas.microsoft.com/office/2006/metadata/properties"/>
    <ds:schemaRef ds:uri="59f7457a-25d3-4710-b2ad-45af50fab4e4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222</TotalTime>
  <Words>1509</Words>
  <Application>Microsoft Office PowerPoint</Application>
  <PresentationFormat>Widescreen</PresentationFormat>
  <Paragraphs>178</Paragraphs>
  <Slides>27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Google Sans</vt:lpstr>
      <vt:lpstr>Wingdings</vt:lpstr>
      <vt:lpstr>Retrospect</vt:lpstr>
      <vt:lpstr>401IT Operating Systems</vt:lpstr>
      <vt:lpstr>Starter</vt:lpstr>
      <vt:lpstr>Examples</vt:lpstr>
      <vt:lpstr>Today</vt:lpstr>
      <vt:lpstr>PowerPoint Presentation</vt:lpstr>
      <vt:lpstr>L/O - Define what an operating system (OS) is and understand its role in computing.</vt:lpstr>
      <vt:lpstr>Definition</vt:lpstr>
      <vt:lpstr>OS in relation to users, applications and hardware</vt:lpstr>
      <vt:lpstr>Primary role</vt:lpstr>
      <vt:lpstr>Two Types</vt:lpstr>
      <vt:lpstr>Operating System Time Traveller Mission</vt:lpstr>
      <vt:lpstr>PowerPoint Presentation</vt:lpstr>
      <vt:lpstr>L/O Identify and differentiate between types of operating systems (desktop, server, embedded, real-time, etc.). </vt:lpstr>
      <vt:lpstr>PowerPoint Presentation</vt:lpstr>
      <vt:lpstr>Key Differences</vt:lpstr>
      <vt:lpstr>“Which OS Am I?” – The Classification Challenge</vt:lpstr>
      <vt:lpstr>L/O: Explain key functions and components of an OS (kernel, shell, user interface, file system)</vt:lpstr>
      <vt:lpstr>Explain key functions and components of an Operating System (OS), including:</vt:lpstr>
      <vt:lpstr>The Kernel (The Brain)</vt:lpstr>
      <vt:lpstr>Examples: </vt:lpstr>
      <vt:lpstr>The Shell (The Translator)</vt:lpstr>
      <vt:lpstr>User Interface (The Front-End)</vt:lpstr>
      <vt:lpstr>File System (The Organiser)</vt:lpstr>
      <vt:lpstr>How They Work Together</vt:lpstr>
      <vt:lpstr>Class Notebook Task</vt:lpstr>
      <vt:lpstr>PowerPoint Presentation</vt:lpstr>
      <vt:lpstr>Have a go at installing an 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Edwin Beecroft</dc:creator>
  <cp:lastModifiedBy>Camilla Stevenson</cp:lastModifiedBy>
  <cp:revision>2</cp:revision>
  <dcterms:created xsi:type="dcterms:W3CDTF">2024-11-03T22:19:08Z</dcterms:created>
  <dcterms:modified xsi:type="dcterms:W3CDTF">2025-06-18T11:14:01Z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0x0101004A335C8DA0873C48AEF72C9B98462687</vt:lpwstr>
  </property>
</Properties>
</file>